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1" r:id="rId6"/>
    <p:sldId id="260" r:id="rId7"/>
    <p:sldId id="262" r:id="rId8"/>
    <p:sldId id="263" r:id="rId9"/>
    <p:sldId id="266" r:id="rId10"/>
    <p:sldId id="267" r:id="rId11"/>
    <p:sldId id="268" r:id="rId12"/>
    <p:sldId id="270" r:id="rId13"/>
    <p:sldId id="272" r:id="rId14"/>
    <p:sldId id="273" r:id="rId15"/>
    <p:sldId id="274" r:id="rId16"/>
    <p:sldId id="275" r:id="rId17"/>
    <p:sldId id="276" r:id="rId18"/>
    <p:sldId id="278" r:id="rId19"/>
    <p:sldId id="277" r:id="rId20"/>
    <p:sldId id="279" r:id="rId21"/>
    <p:sldId id="286" r:id="rId22"/>
    <p:sldId id="280" r:id="rId23"/>
    <p:sldId id="281" r:id="rId24"/>
    <p:sldId id="283" r:id="rId25"/>
    <p:sldId id="287" r:id="rId26"/>
    <p:sldId id="284" r:id="rId27"/>
    <p:sldId id="288" r:id="rId28"/>
    <p:sldId id="289" r:id="rId29"/>
    <p:sldId id="290" r:id="rId30"/>
    <p:sldId id="285"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ítu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FCEF5ABA-1CBA-4E22-89A3-279E18815A6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EF5ABA-1CBA-4E22-89A3-279E18815A69}"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EF5ABA-1CBA-4E22-89A3-279E18815A69}"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EF5ABA-1CBA-4E22-89A3-279E18815A69}"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ítu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CEF5ABA-1CBA-4E22-89A3-279E18815A69}"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CEF5ABA-1CBA-4E22-89A3-279E18815A69}"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CEF5ABA-1CBA-4E22-89A3-279E18815A69}"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320"/>
            <a:ext cx="7470648" cy="1143000"/>
          </a:xfrm>
        </p:spPr>
        <p:txBody>
          <a:bodyPr anchor="ctr"/>
          <a:lstStyle>
            <a:lvl1pPr algn="l">
              <a:defRPr sz="4600"/>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8" name="Espaço Reservado para Número de Slide 7"/>
          <p:cNvSpPr>
            <a:spLocks noGrp="1"/>
          </p:cNvSpPr>
          <p:nvPr>
            <p:ph type="sldNum" sz="quarter" idx="11"/>
          </p:nvPr>
        </p:nvSpPr>
        <p:spPr/>
        <p:txBody>
          <a:bodyPr/>
          <a:lstStyle/>
          <a:p>
            <a:fld id="{FCEF5ABA-1CBA-4E22-89A3-279E18815A69}" type="slidenum">
              <a:rPr lang="pt-BR" smtClean="0"/>
              <a:pPr/>
              <a:t>‹nº›</a:t>
            </a:fld>
            <a:endParaRPr lang="pt-BR"/>
          </a:p>
        </p:txBody>
      </p:sp>
      <p:sp>
        <p:nvSpPr>
          <p:cNvPr id="9" name="Espaço Reservado para Rodapé 8"/>
          <p:cNvSpPr>
            <a:spLocks noGrp="1"/>
          </p:cNvSpPr>
          <p:nvPr>
            <p:ph type="ftr" sz="quarter" idx="12"/>
          </p:nvPr>
        </p:nvSpPr>
        <p:spPr/>
        <p:txBody>
          <a:body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CEF5ABA-1CBA-4E22-89A3-279E18815A69}"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39249A19-B92D-4903-B51A-6C6C1C6E0920}" type="datetimeFigureOut">
              <a:rPr lang="pt-BR" smtClean="0"/>
              <a:pPr/>
              <a:t>02/12/2013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156448" y="6422064"/>
            <a:ext cx="762000" cy="365125"/>
          </a:xfrm>
        </p:spPr>
        <p:txBody>
          <a:bodyPr/>
          <a:lstStyle/>
          <a:p>
            <a:fld id="{FCEF5ABA-1CBA-4E22-89A3-279E18815A69}"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457200" y="6422064"/>
            <a:ext cx="2133600" cy="365125"/>
          </a:xfrm>
        </p:spPr>
        <p:txBody>
          <a:bodyPr/>
          <a:lstStyle/>
          <a:p>
            <a:fld id="{39249A19-B92D-4903-B51A-6C6C1C6E0920}" type="datetimeFigureOut">
              <a:rPr lang="pt-BR" smtClean="0"/>
              <a:pPr/>
              <a:t>02/12/2013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CEF5ABA-1CBA-4E22-89A3-279E18815A69}"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a liv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ço Reservado para Títu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9249A19-B92D-4903-B51A-6C6C1C6E0920}" type="datetimeFigureOut">
              <a:rPr lang="pt-BR" smtClean="0"/>
              <a:pPr/>
              <a:t>02/12/2013</a:t>
            </a:fld>
            <a:endParaRPr lang="pt-BR"/>
          </a:p>
        </p:txBody>
      </p:sp>
      <p:sp>
        <p:nvSpPr>
          <p:cNvPr id="22" name="Espaço Reservado para Rodapé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t-BR"/>
          </a:p>
        </p:txBody>
      </p:sp>
      <p:sp>
        <p:nvSpPr>
          <p:cNvPr id="18" name="Espaço Reservado para Número de Slid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CEF5ABA-1CBA-4E22-89A3-279E18815A69}"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5720" y="357166"/>
            <a:ext cx="8215370" cy="3500462"/>
          </a:xfrm>
        </p:spPr>
        <p:txBody>
          <a:bodyPr>
            <a:noAutofit/>
          </a:bodyPr>
          <a:lstStyle/>
          <a:p>
            <a:pPr algn="ctr"/>
            <a:r>
              <a:rPr lang="es-ES" sz="3600" dirty="0" smtClean="0"/>
              <a:t>Las investigaciones  en Historia y Historiografía de la Educación no El programa de pos-grado en Educación de la </a:t>
            </a:r>
            <a:r>
              <a:rPr lang="es-ES" sz="3600" dirty="0" err="1" smtClean="0"/>
              <a:t>Universidade</a:t>
            </a:r>
            <a:r>
              <a:rPr lang="es-ES" sz="3600" dirty="0" smtClean="0"/>
              <a:t> Estadual de </a:t>
            </a:r>
            <a:r>
              <a:rPr lang="es-ES" sz="3600" dirty="0" err="1" smtClean="0"/>
              <a:t>Maringá</a:t>
            </a:r>
            <a:endParaRPr lang="es-ES" sz="3600" dirty="0"/>
          </a:p>
        </p:txBody>
      </p:sp>
      <p:sp>
        <p:nvSpPr>
          <p:cNvPr id="3" name="Subtítulo 2"/>
          <p:cNvSpPr>
            <a:spLocks noGrp="1"/>
          </p:cNvSpPr>
          <p:nvPr>
            <p:ph type="subTitle" idx="1"/>
          </p:nvPr>
        </p:nvSpPr>
        <p:spPr>
          <a:xfrm>
            <a:off x="285720" y="3857628"/>
            <a:ext cx="8858280" cy="3000372"/>
          </a:xfrm>
        </p:spPr>
        <p:txBody>
          <a:bodyPr>
            <a:normAutofit fontScale="85000" lnSpcReduction="20000"/>
          </a:bodyPr>
          <a:lstStyle/>
          <a:p>
            <a:pPr algn="ctr"/>
            <a:r>
              <a:rPr lang="es-ES" sz="2800" dirty="0" smtClean="0"/>
              <a:t>Antonio Marcos </a:t>
            </a:r>
            <a:r>
              <a:rPr lang="es-ES" sz="2800" dirty="0" err="1" smtClean="0"/>
              <a:t>Dorigão</a:t>
            </a:r>
            <a:endParaRPr lang="es-ES" sz="2800" dirty="0" smtClean="0"/>
          </a:p>
          <a:p>
            <a:pPr algn="ctr"/>
            <a:r>
              <a:rPr lang="es-ES" sz="2800" dirty="0" smtClean="0"/>
              <a:t>Doctorando</a:t>
            </a:r>
          </a:p>
          <a:p>
            <a:pPr algn="ctr"/>
            <a:endParaRPr lang="es-ES" sz="2800" dirty="0" smtClean="0"/>
          </a:p>
          <a:p>
            <a:pPr algn="ctr"/>
            <a:r>
              <a:rPr lang="es-ES" sz="2800" dirty="0" err="1" smtClean="0"/>
              <a:t>Maria</a:t>
            </a:r>
            <a:r>
              <a:rPr lang="es-ES" sz="2800" dirty="0" smtClean="0"/>
              <a:t> Cristina Gomes Machado</a:t>
            </a:r>
          </a:p>
          <a:p>
            <a:pPr algn="ctr"/>
            <a:r>
              <a:rPr lang="es-ES" sz="2800" dirty="0" smtClean="0"/>
              <a:t>Directora de Tesis</a:t>
            </a:r>
          </a:p>
          <a:p>
            <a:pPr algn="ctr"/>
            <a:endParaRPr lang="es-ES" sz="2800" dirty="0" smtClean="0"/>
          </a:p>
          <a:p>
            <a:pPr algn="ctr"/>
            <a:r>
              <a:rPr lang="es-ES" sz="2800" dirty="0" smtClean="0"/>
              <a:t>José </a:t>
            </a:r>
            <a:r>
              <a:rPr lang="es-ES" sz="2800" dirty="0" err="1" smtClean="0"/>
              <a:t>Maria</a:t>
            </a:r>
            <a:r>
              <a:rPr lang="es-ES" sz="2800" dirty="0" smtClean="0"/>
              <a:t> </a:t>
            </a:r>
            <a:r>
              <a:rPr lang="es-ES" sz="2800" dirty="0" err="1" smtClean="0"/>
              <a:t>Hernandez</a:t>
            </a:r>
            <a:r>
              <a:rPr lang="es-ES" sz="2800" dirty="0" smtClean="0"/>
              <a:t> </a:t>
            </a:r>
            <a:r>
              <a:rPr lang="es-ES" sz="2800" dirty="0" err="1" smtClean="0"/>
              <a:t>Dias</a:t>
            </a:r>
            <a:endParaRPr lang="es-ES" sz="2800" dirty="0" smtClean="0"/>
          </a:p>
          <a:p>
            <a:pPr algn="ctr"/>
            <a:r>
              <a:rPr lang="es-ES" sz="2800" dirty="0" smtClean="0"/>
              <a:t>Director Doctorado </a:t>
            </a:r>
            <a:r>
              <a:rPr lang="es-ES" sz="2800" dirty="0" err="1" smtClean="0"/>
              <a:t>Sanduíche</a:t>
            </a:r>
            <a:endParaRPr lang="es-E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Historia y Historiografía de la Educación</a:t>
            </a:r>
            <a:endParaRPr lang="pt-BR" dirty="0"/>
          </a:p>
        </p:txBody>
      </p:sp>
      <p:sp>
        <p:nvSpPr>
          <p:cNvPr id="3" name="Espaço Reservado para Conteúdo 2"/>
          <p:cNvSpPr>
            <a:spLocks noGrp="1"/>
          </p:cNvSpPr>
          <p:nvPr>
            <p:ph idx="1"/>
          </p:nvPr>
        </p:nvSpPr>
        <p:spPr/>
        <p:txBody>
          <a:bodyPr>
            <a:normAutofit fontScale="92500"/>
          </a:bodyPr>
          <a:lstStyle/>
          <a:p>
            <a:r>
              <a:rPr lang="es-ES" dirty="0" smtClean="0"/>
              <a:t>Grupo Estudio y Investigación de Historia de la Educación, Intelectuales y Instituciones de Enseñanza</a:t>
            </a:r>
          </a:p>
          <a:p>
            <a:pPr lvl="1"/>
            <a:r>
              <a:rPr lang="es-ES" dirty="0" smtClean="0"/>
              <a:t>La investigación sobre la educación y la Historia de la Educación, entendida en su relación con la sociedad en sus aspectos económicos, sociales, políticos y culturales en las líneas:</a:t>
            </a:r>
          </a:p>
          <a:p>
            <a:pPr lvl="2"/>
            <a:r>
              <a:rPr lang="es-ES" dirty="0" smtClean="0"/>
              <a:t>Historia  y memoria de e Instituciones de enseñanza  en el Brasil;</a:t>
            </a:r>
          </a:p>
          <a:p>
            <a:pPr lvl="2"/>
            <a:r>
              <a:rPr lang="es-ES" dirty="0" smtClean="0"/>
              <a:t>Historia y memoria de la Formación Docente, e </a:t>
            </a:r>
          </a:p>
          <a:p>
            <a:pPr lvl="2"/>
            <a:r>
              <a:rPr lang="es-ES" dirty="0" smtClean="0"/>
              <a:t>Historia  de la educación pública y intelectuales.</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Historia  de la educación pública y intelectuales</a:t>
            </a:r>
          </a:p>
        </p:txBody>
      </p:sp>
      <p:sp>
        <p:nvSpPr>
          <p:cNvPr id="3" name="Espaço Reservado para Conteúdo 2"/>
          <p:cNvSpPr>
            <a:spLocks noGrp="1"/>
          </p:cNvSpPr>
          <p:nvPr>
            <p:ph idx="1"/>
          </p:nvPr>
        </p:nvSpPr>
        <p:spPr/>
        <p:txBody>
          <a:bodyPr>
            <a:normAutofit/>
          </a:bodyPr>
          <a:lstStyle/>
          <a:p>
            <a:r>
              <a:rPr lang="es-ES" dirty="0" smtClean="0"/>
              <a:t>Investigación con intelectuales en la historia de la educación</a:t>
            </a:r>
          </a:p>
          <a:p>
            <a:pPr lvl="1"/>
            <a:r>
              <a:rPr lang="es-ES" dirty="0" smtClean="0"/>
              <a:t>Para hacer frente a la significación de un intelectual debe tener en cuenta su variación, ya sea en términos de tiempo, área de conocimiento o experiencia.</a:t>
            </a:r>
          </a:p>
          <a:p>
            <a:pPr lvl="1"/>
            <a:r>
              <a:rPr lang="es-ES" dirty="0" smtClean="0"/>
              <a:t>El uso de la expresión intelectual en el siglo XIX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85000" lnSpcReduction="20000"/>
          </a:bodyPr>
          <a:lstStyle/>
          <a:p>
            <a:r>
              <a:rPr lang="es-ES" dirty="0" smtClean="0"/>
              <a:t>Características comunes en la definición de los intelectuales:</a:t>
            </a:r>
          </a:p>
          <a:p>
            <a:pPr lvl="1"/>
            <a:r>
              <a:rPr lang="es-ES" dirty="0" smtClean="0"/>
              <a:t>El uso del conocimiento y la erudición aliadas con la acción social;</a:t>
            </a:r>
          </a:p>
          <a:p>
            <a:pPr lvl="1"/>
            <a:r>
              <a:rPr lang="es-ES" dirty="0" smtClean="0"/>
              <a:t>Propuestas y acciones para transformación o preservación de la sociedad, que se incluirá en los cuadros del gobierno o de los movimientos sociales.</a:t>
            </a:r>
          </a:p>
          <a:p>
            <a:pPr lvl="1"/>
            <a:r>
              <a:rPr lang="es-ES" dirty="0" smtClean="0"/>
              <a:t>Investigar sobre cuestiones o posiciones defendidas por los intelectuales con miras al contexto en el que se introduce el tema con el fin de determinar su función y significado en la historia intelectual, sin dejar de lado la idea de que la posición asumida se ha definido históricamente , y por lo tanto mutante en el tiempo y el espacio.</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lnSpcReduction="10000"/>
          </a:bodyPr>
          <a:lstStyle/>
          <a:p>
            <a:r>
              <a:rPr lang="es-ES" dirty="0" smtClean="0"/>
              <a:t>Dificultades comunes en las investigaciones</a:t>
            </a:r>
          </a:p>
          <a:p>
            <a:pPr lvl="1"/>
            <a:r>
              <a:rPr lang="es-ES" dirty="0" smtClean="0"/>
              <a:t>Localizar o estudiar todo el conjunto de la producción de un autor por el volumen, </a:t>
            </a:r>
          </a:p>
          <a:p>
            <a:pPr lvl="1"/>
            <a:r>
              <a:rPr lang="es-ES" dirty="0" smtClean="0"/>
              <a:t>Cantidad o la complejidad de la obra, incluso elegido como el objeto que se debe buscar, dañando el análisis completo del autor.</a:t>
            </a:r>
          </a:p>
          <a:p>
            <a:pPr lvl="1"/>
            <a:r>
              <a:rPr lang="es-ES" dirty="0" smtClean="0"/>
              <a:t>El establecimiento de recortes y límites.</a:t>
            </a:r>
          </a:p>
          <a:p>
            <a:pPr lvl="1"/>
            <a:r>
              <a:rPr lang="es-ES" dirty="0" smtClean="0"/>
              <a:t>Si este corte no es preciso, se corre el riesgo de añicos el pensamiento de un autor, tomando lo que se dijo en parte, por el conjunto.</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a:xfrm>
            <a:off x="457200" y="1600200"/>
            <a:ext cx="8401080" cy="4525963"/>
          </a:xfrm>
        </p:spPr>
        <p:txBody>
          <a:bodyPr>
            <a:noAutofit/>
          </a:bodyPr>
          <a:lstStyle/>
          <a:p>
            <a:r>
              <a:rPr lang="es-ES" sz="2400" dirty="0" smtClean="0"/>
              <a:t>Las fuentes de la investigación :</a:t>
            </a:r>
          </a:p>
          <a:p>
            <a:pPr lvl="1"/>
            <a:r>
              <a:rPr lang="es-ES" sz="2000" dirty="0" smtClean="0"/>
              <a:t>Colecciones personales de los autores estudiados , tales como libros, traducciones , cartas, pinturas , música, poesía , textos literarios, entre otros.</a:t>
            </a:r>
          </a:p>
          <a:p>
            <a:pPr lvl="1"/>
            <a:r>
              <a:rPr lang="es-ES" sz="2000" dirty="0" smtClean="0"/>
              <a:t>El contexto social es fundamental para la comprensión de la obra de elegido como fuente de investigación.</a:t>
            </a:r>
          </a:p>
          <a:p>
            <a:pPr lvl="1"/>
            <a:r>
              <a:rPr lang="es-ES" sz="2000" dirty="0" smtClean="0"/>
              <a:t>La delimitación al indicar la fecha de publicación de la obra puede parecer fácil, pero esto no exime a un vistazo general a los acontecimientos históricos , es necesario conciliar la historia local, regional nacional e internacional.</a:t>
            </a:r>
            <a:endParaRPr lang="pt-B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lnSpcReduction="10000"/>
          </a:bodyPr>
          <a:lstStyle/>
          <a:p>
            <a:r>
              <a:rPr lang="es-ES" dirty="0" smtClean="0"/>
              <a:t>Las fuentes de la investigación :</a:t>
            </a:r>
          </a:p>
          <a:p>
            <a:pPr lvl="1"/>
            <a:r>
              <a:rPr lang="es-ES" dirty="0" smtClean="0"/>
              <a:t>Buscar en la interpretación de los datos y la información dentro de las condiciones sociales y políticas de cada temporada, sin descartar la influencia de la formación del propio investigador.</a:t>
            </a:r>
          </a:p>
          <a:p>
            <a:pPr lvl="1"/>
            <a:r>
              <a:rPr lang="es-ES" dirty="0" smtClean="0"/>
              <a:t>La diferencia en el espacio-tiempo, ya que el intelectual contemporáneo está vinculado a los intereses de su grupo de origen o inserción de la clase social, que tiende a posicionarse en situaciones que requieren su desempeño en medio de sus concepciones ideológicas.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85000" lnSpcReduction="10000"/>
          </a:bodyPr>
          <a:lstStyle/>
          <a:p>
            <a:r>
              <a:rPr lang="es-ES" dirty="0" err="1" smtClean="0"/>
              <a:t>Darcy</a:t>
            </a:r>
            <a:r>
              <a:rPr lang="es-ES" dirty="0" smtClean="0"/>
              <a:t> Ribeiro – ¿Educación para qué?</a:t>
            </a:r>
          </a:p>
          <a:p>
            <a:pPr lvl="1"/>
            <a:r>
              <a:rPr lang="es-ES" dirty="0" smtClean="0"/>
              <a:t>Nacido en Montes Claros, en Minas Gerais en 1922,</a:t>
            </a:r>
          </a:p>
          <a:p>
            <a:pPr lvl="1"/>
            <a:r>
              <a:rPr lang="es-ES" dirty="0" smtClean="0"/>
              <a:t>Heredero de capital cultural común de las familias más ricas</a:t>
            </a:r>
          </a:p>
          <a:p>
            <a:pPr lvl="1"/>
            <a:r>
              <a:rPr lang="es-ES" dirty="0" smtClean="0"/>
              <a:t>1939 - Belo Horizonte -contactos con la élite financiera y algunos intelectuales de la capital del estado.</a:t>
            </a:r>
          </a:p>
          <a:p>
            <a:pPr lvl="1"/>
            <a:r>
              <a:rPr lang="es-ES" dirty="0" smtClean="0"/>
              <a:t>Fuera estudiar medicina, pero le interesaba las lecciones de la filosofía y la política.</a:t>
            </a:r>
          </a:p>
          <a:p>
            <a:pPr lvl="1"/>
            <a:r>
              <a:rPr lang="es-ES" dirty="0" smtClean="0"/>
              <a:t>Encantado por los temas tratados por las humanidades descubre positivismo y viaja a Río de Janeiro para conocer  la Iglesia Positivista de Brasil.</a:t>
            </a:r>
          </a:p>
          <a:p>
            <a:pPr lvl="2"/>
            <a:endParaRPr lang="es-E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a:bodyPr>
          <a:lstStyle/>
          <a:p>
            <a:r>
              <a:rPr lang="es-ES" dirty="0" err="1" smtClean="0"/>
              <a:t>Darcy</a:t>
            </a:r>
            <a:r>
              <a:rPr lang="es-ES" dirty="0" smtClean="0"/>
              <a:t> Ribeiro – ¿Educación para qué?</a:t>
            </a:r>
          </a:p>
          <a:p>
            <a:pPr lvl="1"/>
            <a:r>
              <a:rPr lang="pt-BR" dirty="0" smtClean="0"/>
              <a:t>1941 - São Paulo para estudar Ciências Sociais na Escola de Sociologia e Política</a:t>
            </a:r>
          </a:p>
          <a:p>
            <a:pPr lvl="2" algn="just"/>
            <a:r>
              <a:rPr lang="es-ES" dirty="0" smtClean="0"/>
              <a:t>&lt;&lt;En Sampa cosa iba en serio. Nadie buscaba ser puramente académico. Se leía lo que fuera necesario, funcionalmente, como tema de sustento que buscaba dominar. La ciencia no era una especulación, el discurso inútil imaginativa, pero el ejercicio serio de la inteligencia teniendo en cuenta la superficie de lo real.&gt;&gt; (RIBEIRO, 1997).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lnSpcReduction="20000"/>
          </a:bodyPr>
          <a:lstStyle/>
          <a:p>
            <a:r>
              <a:rPr lang="es-ES" dirty="0" err="1" smtClean="0"/>
              <a:t>Darcy</a:t>
            </a:r>
            <a:r>
              <a:rPr lang="es-ES" dirty="0" smtClean="0"/>
              <a:t> Ribeiro – ¿Educación para qué?</a:t>
            </a:r>
          </a:p>
          <a:p>
            <a:pPr lvl="1"/>
            <a:r>
              <a:rPr lang="es-ES" dirty="0" smtClean="0"/>
              <a:t>En 1946, se graduó en Ciencias Sociales, con especialización en Antropología.</a:t>
            </a:r>
          </a:p>
          <a:p>
            <a:pPr lvl="1"/>
            <a:r>
              <a:rPr lang="es-ES" dirty="0" smtClean="0"/>
              <a:t>Arrogándose y sus compañeros el título de la primera generación de científicos sociales brasileños.</a:t>
            </a:r>
          </a:p>
          <a:p>
            <a:pPr lvl="1"/>
            <a:r>
              <a:rPr lang="es-ES" dirty="0" smtClean="0"/>
              <a:t>Trabajó 10 años como etnólogo en la investigación con las tribus indígenas en el interior de Brasil</a:t>
            </a:r>
          </a:p>
          <a:p>
            <a:pPr lvl="2"/>
            <a:r>
              <a:rPr lang="es-ES" dirty="0" smtClean="0"/>
              <a:t>Parte de su formación humana y profesional está ligada al contacto con </a:t>
            </a:r>
            <a:r>
              <a:rPr lang="es-ES" dirty="0" err="1" smtClean="0"/>
              <a:t>Marechal</a:t>
            </a:r>
            <a:r>
              <a:rPr lang="es-ES" dirty="0" smtClean="0"/>
              <a:t> </a:t>
            </a:r>
            <a:r>
              <a:rPr lang="es-ES" dirty="0" err="1" smtClean="0"/>
              <a:t>Candido</a:t>
            </a:r>
            <a:r>
              <a:rPr lang="es-ES" dirty="0" smtClean="0"/>
              <a:t> </a:t>
            </a:r>
            <a:r>
              <a:rPr lang="es-ES" dirty="0" err="1" smtClean="0"/>
              <a:t>Rondom</a:t>
            </a:r>
            <a:r>
              <a:rPr lang="es-ES" dirty="0" smtClean="0"/>
              <a:t>, militar que había abandonado la profesión docente, porque les resultaba inconsistente con su convicción positivista.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a:bodyPr>
          <a:lstStyle/>
          <a:p>
            <a:r>
              <a:rPr lang="es-ES" dirty="0" err="1" smtClean="0"/>
              <a:t>Darcy</a:t>
            </a:r>
            <a:r>
              <a:rPr lang="es-ES" dirty="0" smtClean="0"/>
              <a:t> Ribeiro – ¿Educación para qué?</a:t>
            </a:r>
          </a:p>
          <a:p>
            <a:pPr lvl="1"/>
            <a:r>
              <a:rPr lang="es-ES" dirty="0" smtClean="0"/>
              <a:t>1955 - Primeros contactos con </a:t>
            </a:r>
            <a:r>
              <a:rPr lang="es-ES" dirty="0" err="1" smtClean="0"/>
              <a:t>Anísio</a:t>
            </a:r>
            <a:r>
              <a:rPr lang="es-ES" dirty="0" smtClean="0"/>
              <a:t> Teixeira, y que se hice en los años siguientes, discípulo y colaborador.</a:t>
            </a:r>
          </a:p>
          <a:p>
            <a:pPr lvl="1"/>
            <a:r>
              <a:rPr lang="es-ES" dirty="0" smtClean="0"/>
              <a:t>1957 - Comienza a trabajar con la educación en el Centro Brasileño para la Investigación Educativa del Ministerio de Educación.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PPE - UEM</a:t>
            </a:r>
            <a:endParaRPr lang="pt-BR" dirty="0"/>
          </a:p>
        </p:txBody>
      </p:sp>
      <p:sp>
        <p:nvSpPr>
          <p:cNvPr id="3" name="Espaço Reservado para Conteúdo 2"/>
          <p:cNvSpPr>
            <a:spLocks noGrp="1"/>
          </p:cNvSpPr>
          <p:nvPr>
            <p:ph idx="1"/>
          </p:nvPr>
        </p:nvSpPr>
        <p:spPr/>
        <p:txBody>
          <a:bodyPr>
            <a:normAutofit/>
          </a:bodyPr>
          <a:lstStyle/>
          <a:p>
            <a:r>
              <a:rPr lang="es-ES" dirty="0" smtClean="0"/>
              <a:t>Creado en el año 1990</a:t>
            </a:r>
          </a:p>
          <a:p>
            <a:r>
              <a:rPr lang="es-ES" dirty="0" smtClean="0"/>
              <a:t>Propósito:</a:t>
            </a:r>
          </a:p>
          <a:p>
            <a:pPr lvl="1"/>
            <a:r>
              <a:rPr lang="es-ES" dirty="0" smtClean="0"/>
              <a:t>Contribuir a la comprensión del fenómeno educativo como un amplio campo de investigación, producción y difusión del conocimiento.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77500" lnSpcReduction="20000"/>
          </a:bodyPr>
          <a:lstStyle/>
          <a:p>
            <a:r>
              <a:rPr lang="es-ES" dirty="0" err="1" smtClean="0"/>
              <a:t>Darcy</a:t>
            </a:r>
            <a:r>
              <a:rPr lang="es-ES" dirty="0" smtClean="0"/>
              <a:t> Ribeiro – ¿Educación para qué?</a:t>
            </a:r>
          </a:p>
          <a:p>
            <a:pPr lvl="1"/>
            <a:r>
              <a:rPr lang="es-ES" dirty="0" smtClean="0"/>
              <a:t>Miembro del grupo encargado de la elaboración de la Universidad de Brasilia, durante la administración del presidente </a:t>
            </a:r>
            <a:r>
              <a:rPr lang="es-ES" dirty="0" err="1" smtClean="0"/>
              <a:t>Juscelino</a:t>
            </a:r>
            <a:r>
              <a:rPr lang="es-ES" dirty="0" smtClean="0"/>
              <a:t> </a:t>
            </a:r>
            <a:r>
              <a:rPr lang="es-ES" dirty="0" err="1" smtClean="0"/>
              <a:t>Kubitschek</a:t>
            </a:r>
            <a:r>
              <a:rPr lang="es-ES" dirty="0" smtClean="0"/>
              <a:t> (1956 - 1961),</a:t>
            </a:r>
          </a:p>
          <a:p>
            <a:pPr lvl="1"/>
            <a:r>
              <a:rPr lang="es-ES" dirty="0" smtClean="0"/>
              <a:t>1961 - Nombrado para estudiar la estructura de la Universidad de Brasilia por el presidente </a:t>
            </a:r>
            <a:r>
              <a:rPr lang="es-ES" dirty="0" err="1" smtClean="0"/>
              <a:t>Jânio</a:t>
            </a:r>
            <a:r>
              <a:rPr lang="es-ES" dirty="0" smtClean="0"/>
              <a:t> </a:t>
            </a:r>
            <a:r>
              <a:rPr lang="es-ES" dirty="0" err="1" smtClean="0"/>
              <a:t>Quadros</a:t>
            </a:r>
            <a:r>
              <a:rPr lang="es-ES" dirty="0" smtClean="0"/>
              <a:t>.</a:t>
            </a:r>
          </a:p>
          <a:p>
            <a:pPr lvl="1"/>
            <a:r>
              <a:rPr lang="es-ES" dirty="0" smtClean="0"/>
              <a:t>1962 - El ministro de Educación y Cultura del primer ministro Hermes Lima (septiembre 1962-enero 1963).</a:t>
            </a:r>
          </a:p>
          <a:p>
            <a:pPr lvl="1"/>
            <a:r>
              <a:rPr lang="es-ES" dirty="0" smtClean="0"/>
              <a:t>1963 - Nombrado  rector de la Universidad de Brasilia (UNB).</a:t>
            </a:r>
          </a:p>
          <a:p>
            <a:pPr lvl="1"/>
            <a:r>
              <a:rPr lang="es-ES" dirty="0" smtClean="0"/>
              <a:t>1963 – En el gobierno del presidente João </a:t>
            </a:r>
            <a:r>
              <a:rPr lang="es-ES" dirty="0" err="1" smtClean="0"/>
              <a:t>Goulart</a:t>
            </a:r>
            <a:r>
              <a:rPr lang="es-ES" dirty="0" smtClean="0"/>
              <a:t>, asumió la Jefatura de Gabinete de la Presidencia de la República, permaneciendo en esta actividad hasta el 31 de marzo de 1964, cuando, de acuerdo con el golpe militar, se exilió en Uruguay.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lnSpcReduction="10000"/>
          </a:bodyPr>
          <a:lstStyle/>
          <a:p>
            <a:r>
              <a:rPr lang="es-ES" dirty="0" err="1" smtClean="0"/>
              <a:t>Darcy</a:t>
            </a:r>
            <a:r>
              <a:rPr lang="es-ES" dirty="0" smtClean="0"/>
              <a:t> Ribeiro – ¿Educación para qué?</a:t>
            </a:r>
          </a:p>
          <a:p>
            <a:pPr lvl="1"/>
            <a:r>
              <a:rPr lang="es-ES" dirty="0" smtClean="0"/>
              <a:t>En el exilio, vivió en algunos países de América Latina</a:t>
            </a:r>
          </a:p>
          <a:p>
            <a:pPr lvl="2"/>
            <a:r>
              <a:rPr lang="es-ES" dirty="0" smtClean="0"/>
              <a:t>Asesor político del presidente Salvador Allende en Chile y Velasco Alvarado en Perú.</a:t>
            </a:r>
          </a:p>
          <a:p>
            <a:pPr lvl="2"/>
            <a:r>
              <a:rPr lang="es-ES" dirty="0" smtClean="0"/>
              <a:t>Ha trabajado en proyectos para la reestructuración de la Universidad de Uruguay y la Universidad Central de Venezuela.</a:t>
            </a:r>
          </a:p>
          <a:p>
            <a:pPr lvl="2"/>
            <a:r>
              <a:rPr lang="es-ES" dirty="0" smtClean="0"/>
              <a:t>Estudios de producción correlacionar el desarrollo social y económico de las naciones que conforman América Latina para el sistema educativo existente en estos países.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a:bodyPr>
          <a:lstStyle/>
          <a:p>
            <a:r>
              <a:rPr lang="es-ES" dirty="0" err="1" smtClean="0"/>
              <a:t>Darcy</a:t>
            </a:r>
            <a:r>
              <a:rPr lang="es-ES" dirty="0" smtClean="0"/>
              <a:t> Ribeiro – ¿Educación para qué?</a:t>
            </a:r>
          </a:p>
          <a:p>
            <a:pPr lvl="1"/>
            <a:r>
              <a:rPr lang="es-ES" dirty="0" smtClean="0"/>
              <a:t>1976 - De regreso a Brasil retoma su papel en la educación y más intensamente la actuación política.</a:t>
            </a:r>
          </a:p>
          <a:p>
            <a:pPr lvl="1"/>
            <a:r>
              <a:rPr lang="es-ES" dirty="0" smtClean="0"/>
              <a:t>1982 - electo vice-gobernador del estado de Río de Janeiro.</a:t>
            </a:r>
          </a:p>
          <a:p>
            <a:pPr lvl="1"/>
            <a:r>
              <a:rPr lang="es-ES" dirty="0" smtClean="0"/>
              <a:t>Proyecta la base del Programa de Educación Especial, con el objetivo de desplegar 500 escuelas en el estado de tiempo completo para niños y adolescentes, CIEPS (Centros Integrados de Educación Pública).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lnSpcReduction="10000"/>
          </a:bodyPr>
          <a:lstStyle/>
          <a:p>
            <a:r>
              <a:rPr lang="es-ES" dirty="0" err="1" smtClean="0"/>
              <a:t>Darcy</a:t>
            </a:r>
            <a:r>
              <a:rPr lang="es-ES" dirty="0" smtClean="0"/>
              <a:t> Ribeiro – ¿Educación para qué?</a:t>
            </a:r>
          </a:p>
          <a:p>
            <a:pPr lvl="1"/>
            <a:r>
              <a:rPr lang="es-ES" dirty="0" smtClean="0"/>
              <a:t>Electo Senador de la República en 1991,</a:t>
            </a:r>
          </a:p>
          <a:p>
            <a:pPr lvl="1"/>
            <a:r>
              <a:rPr lang="es-ES" dirty="0" smtClean="0"/>
              <a:t>Activo en las luchas por una escuela pública de calidad y para toda la población, y ha tratado de influir en la Ley de Directrices y Bases de la Educación Nacional.</a:t>
            </a:r>
          </a:p>
          <a:p>
            <a:pPr lvl="1"/>
            <a:r>
              <a:rPr lang="es-ES" dirty="0" err="1" smtClean="0"/>
              <a:t>Darcy</a:t>
            </a:r>
            <a:r>
              <a:rPr lang="es-ES" dirty="0" smtClean="0"/>
              <a:t> Ribeiro murió el 17 de febrero de 1997.</a:t>
            </a:r>
          </a:p>
          <a:p>
            <a:pPr lvl="2"/>
            <a:r>
              <a:rPr lang="es-ES" dirty="0" smtClean="0"/>
              <a:t>En su último año de vida, se dedicó sobre todo a la organización de la Universidad Abierta de Brasil, con cursos de educación a distancia, y la Escuela Normal para la formación de docentes de 1er grado.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a:bodyPr>
          <a:lstStyle/>
          <a:p>
            <a:r>
              <a:rPr lang="es-ES" dirty="0" err="1" smtClean="0"/>
              <a:t>Darcy</a:t>
            </a:r>
            <a:r>
              <a:rPr lang="es-ES" dirty="0" smtClean="0"/>
              <a:t> Ribeiro – ¿Educación para qué?</a:t>
            </a:r>
          </a:p>
          <a:p>
            <a:pPr lvl="1"/>
            <a:r>
              <a:rPr lang="es-ES" dirty="0" smtClean="0"/>
              <a:t>Con una vasta obra publicada, libros y artículos sobre diversos temas</a:t>
            </a:r>
          </a:p>
          <a:p>
            <a:pPr lvl="1"/>
            <a:r>
              <a:rPr lang="es-ES" dirty="0" smtClean="0"/>
              <a:t>Su objetivo principal siempre ha sido el estudio de la formación cultural del pueblo brasileño y proponer acciones que podrían transformar la realidad social en el país, lo que lleva al desarrollo social.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a:bodyPr>
          <a:lstStyle/>
          <a:p>
            <a:r>
              <a:rPr lang="es-ES" dirty="0" err="1" smtClean="0"/>
              <a:t>Darcy</a:t>
            </a:r>
            <a:r>
              <a:rPr lang="es-ES" dirty="0" smtClean="0"/>
              <a:t> Ribeiro – ¿Educación para qué?</a:t>
            </a:r>
          </a:p>
          <a:p>
            <a:pPr lvl="1"/>
            <a:r>
              <a:rPr lang="es-ES" dirty="0" smtClean="0"/>
              <a:t>¿Cuáles son las similitudes y diferencias con los principales educadores del siglo XX? </a:t>
            </a:r>
          </a:p>
          <a:p>
            <a:pPr lvl="1"/>
            <a:r>
              <a:rPr lang="es-ES" dirty="0" smtClean="0"/>
              <a:t>¿Cómo fue el proceso de preparación y remisión de la LDB ?</a:t>
            </a:r>
          </a:p>
          <a:p>
            <a:pPr lvl="1"/>
            <a:r>
              <a:rPr lang="es-ES" dirty="0" smtClean="0"/>
              <a:t>Lo que el debate sobre la educación en este contexto de la preparación de su trabajo?</a:t>
            </a:r>
          </a:p>
          <a:p>
            <a:pPr lvl="1"/>
            <a:r>
              <a:rPr lang="es-ES" dirty="0" smtClean="0"/>
              <a:t>Es un intelectual orgánico a un proyecto nacional de educación propuesto por un grupo de educadores con miras al desarrollo autónomo de Brasil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lnSpcReduction="10000"/>
          </a:bodyPr>
          <a:lstStyle/>
          <a:p>
            <a:r>
              <a:rPr lang="es-ES" dirty="0" err="1" smtClean="0"/>
              <a:t>Darcy</a:t>
            </a:r>
            <a:r>
              <a:rPr lang="es-ES" dirty="0" smtClean="0"/>
              <a:t> Ribeiro – ¿Educación para qué?</a:t>
            </a:r>
          </a:p>
          <a:p>
            <a:pPr lvl="1"/>
            <a:r>
              <a:rPr lang="es-ES" dirty="0" smtClean="0"/>
              <a:t>Resultados encontrados</a:t>
            </a:r>
          </a:p>
          <a:p>
            <a:pPr lvl="2"/>
            <a:r>
              <a:rPr lang="es-ES" dirty="0" smtClean="0"/>
              <a:t>Uno de los instrumentos principales defendidas por él se estructura políticamente a los efectos del sistema social de desarrollo educativo , financiado por el gobierno, con la pedagogía </a:t>
            </a:r>
            <a:r>
              <a:rPr lang="es-ES" dirty="0" err="1" smtClean="0"/>
              <a:t>escolanovista</a:t>
            </a:r>
            <a:r>
              <a:rPr lang="es-ES" dirty="0" smtClean="0"/>
              <a:t>.</a:t>
            </a:r>
          </a:p>
          <a:p>
            <a:pPr lvl="2"/>
            <a:r>
              <a:rPr lang="es-ES" dirty="0" smtClean="0"/>
              <a:t>Este estudio historiográfico de las propuestas educativas </a:t>
            </a:r>
            <a:r>
              <a:rPr lang="es-ES" dirty="0" err="1" smtClean="0"/>
              <a:t>Darcy</a:t>
            </a:r>
            <a:r>
              <a:rPr lang="es-ES" dirty="0" smtClean="0"/>
              <a:t> Ribeiro analiza la configuración y los afluentes de los debates educativos y el contexto social en el Brasil en el período 1960-1980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Investigación con intelectuales en la historia de la educación</a:t>
            </a:r>
          </a:p>
        </p:txBody>
      </p:sp>
      <p:sp>
        <p:nvSpPr>
          <p:cNvPr id="3" name="Espaço Reservado para Conteúdo 2"/>
          <p:cNvSpPr>
            <a:spLocks noGrp="1"/>
          </p:cNvSpPr>
          <p:nvPr>
            <p:ph idx="1"/>
          </p:nvPr>
        </p:nvSpPr>
        <p:spPr/>
        <p:txBody>
          <a:bodyPr>
            <a:normAutofit fontScale="92500" lnSpcReduction="10000"/>
          </a:bodyPr>
          <a:lstStyle/>
          <a:p>
            <a:r>
              <a:rPr lang="es-ES" dirty="0" err="1" smtClean="0"/>
              <a:t>Darcy</a:t>
            </a:r>
            <a:r>
              <a:rPr lang="es-ES" dirty="0" smtClean="0"/>
              <a:t> Ribeiro – ¿Educación para qué?</a:t>
            </a:r>
          </a:p>
          <a:p>
            <a:pPr lvl="1"/>
            <a:r>
              <a:rPr lang="es-ES" dirty="0" smtClean="0"/>
              <a:t>Resultados encontrados</a:t>
            </a:r>
          </a:p>
          <a:p>
            <a:pPr lvl="2"/>
            <a:r>
              <a:rPr lang="es-ES" dirty="0" smtClean="0"/>
              <a:t>Otro aspecto relevante se refiere rupturas y continuidades de las propuestas educativas </a:t>
            </a:r>
            <a:r>
              <a:rPr lang="es-ES" dirty="0" err="1" smtClean="0"/>
              <a:t>Darcy</a:t>
            </a:r>
            <a:r>
              <a:rPr lang="es-ES" dirty="0" smtClean="0"/>
              <a:t> Ribeiro en relación con otros exponentes de la educación.</a:t>
            </a:r>
          </a:p>
          <a:p>
            <a:pPr lvl="2"/>
            <a:r>
              <a:rPr lang="es-ES" dirty="0" smtClean="0"/>
              <a:t>Una biografía y </a:t>
            </a:r>
            <a:r>
              <a:rPr lang="es-ES" dirty="0" err="1" smtClean="0"/>
              <a:t>Darcy</a:t>
            </a:r>
            <a:r>
              <a:rPr lang="es-ES" dirty="0" smtClean="0"/>
              <a:t> Ribeiro y definición de intelectual representan el tema de la primera parte del texto , seguido de una sección dedicada a la presentación de informes, de las obras de diversos autores y el propio </a:t>
            </a:r>
            <a:r>
              <a:rPr lang="es-ES" dirty="0" err="1" smtClean="0"/>
              <a:t>Darcy</a:t>
            </a:r>
            <a:r>
              <a:rPr lang="es-ES" dirty="0" smtClean="0"/>
              <a:t> Ribeiro, las condiciones que permitieron el establecimiento de la universidad en Brasil.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Referencias</a:t>
            </a:r>
            <a:endParaRPr lang="pt-BR" dirty="0"/>
          </a:p>
        </p:txBody>
      </p:sp>
      <p:sp>
        <p:nvSpPr>
          <p:cNvPr id="3" name="Espaço Reservado para Conteúdo 2"/>
          <p:cNvSpPr>
            <a:spLocks noGrp="1"/>
          </p:cNvSpPr>
          <p:nvPr>
            <p:ph idx="1"/>
          </p:nvPr>
        </p:nvSpPr>
        <p:spPr>
          <a:xfrm>
            <a:off x="457200" y="1600200"/>
            <a:ext cx="8401080" cy="5257800"/>
          </a:xfrm>
        </p:spPr>
        <p:txBody>
          <a:bodyPr>
            <a:normAutofit fontScale="62500" lnSpcReduction="20000"/>
          </a:bodyPr>
          <a:lstStyle/>
          <a:p>
            <a:r>
              <a:rPr lang="pt-BR" dirty="0" smtClean="0"/>
              <a:t>AZEVEDO, F. </a:t>
            </a:r>
            <a:r>
              <a:rPr lang="pt-BR" dirty="0" err="1" smtClean="0"/>
              <a:t>et</a:t>
            </a:r>
            <a:r>
              <a:rPr lang="pt-BR" dirty="0" smtClean="0"/>
              <a:t> al. </a:t>
            </a:r>
            <a:r>
              <a:rPr lang="pt-BR" b="1" dirty="0" smtClean="0"/>
              <a:t>Manifesto dos pioneiros da educação nova</a:t>
            </a:r>
            <a:r>
              <a:rPr lang="pt-BR" dirty="0" smtClean="0"/>
              <a:t>. A reconstrução educacional no Brasil. Ao povo e ao Governo. São Paulo: Companhia Editora Nacional, 1932.</a:t>
            </a:r>
          </a:p>
          <a:p>
            <a:r>
              <a:rPr lang="pt-BR" dirty="0" smtClean="0"/>
              <a:t>BOMENY, H. </a:t>
            </a:r>
            <a:r>
              <a:rPr lang="pt-BR" b="1" dirty="0" smtClean="0"/>
              <a:t>Darcy Ribeiro</a:t>
            </a:r>
            <a:r>
              <a:rPr lang="pt-BR" dirty="0" smtClean="0"/>
              <a:t>: A sociologia de um indisciplinado. Belo Horizonte: Ed. UFMG, 2001.</a:t>
            </a:r>
          </a:p>
          <a:p>
            <a:r>
              <a:rPr lang="pt-BR" dirty="0" smtClean="0"/>
              <a:t>FUNDAR. Fundação Darcy Ribeiro. </a:t>
            </a:r>
            <a:r>
              <a:rPr lang="pt-BR" b="1" dirty="0" smtClean="0"/>
              <a:t>Biografia</a:t>
            </a:r>
            <a:r>
              <a:rPr lang="pt-BR" dirty="0" smtClean="0"/>
              <a:t>. Disponível em http://www.fundar.org. </a:t>
            </a:r>
            <a:r>
              <a:rPr lang="pt-BR" dirty="0" err="1" smtClean="0"/>
              <a:t>br</a:t>
            </a:r>
            <a:r>
              <a:rPr lang="pt-BR" dirty="0" smtClean="0"/>
              <a:t>/. Acesso em 27/07/2011.</a:t>
            </a:r>
          </a:p>
          <a:p>
            <a:r>
              <a:rPr lang="pt-BR" dirty="0" smtClean="0"/>
              <a:t>LE GOFF, Jacques. </a:t>
            </a:r>
            <a:r>
              <a:rPr lang="pt-BR" b="1" dirty="0" smtClean="0"/>
              <a:t>História e memória</a:t>
            </a:r>
            <a:r>
              <a:rPr lang="pt-BR" dirty="0" smtClean="0"/>
              <a:t>. Campinas: Editora da UNICAMP, 1990, p. 554.</a:t>
            </a:r>
          </a:p>
          <a:p>
            <a:r>
              <a:rPr lang="pt-BR" dirty="0" smtClean="0"/>
              <a:t>MACHADO, Maria Cristina Gomes. </a:t>
            </a:r>
            <a:r>
              <a:rPr lang="pt-BR" b="1" dirty="0" smtClean="0"/>
              <a:t>Manifesto dos pioneiros da educação nova (1932) e a construção do sistema nacional de ensino no Brasil</a:t>
            </a:r>
            <a:r>
              <a:rPr lang="pt-BR" dirty="0" smtClean="0"/>
              <a:t>. Maringá: </a:t>
            </a:r>
            <a:r>
              <a:rPr lang="pt-BR" dirty="0" err="1" smtClean="0"/>
              <a:t>Mimeo</a:t>
            </a:r>
            <a:r>
              <a:rPr lang="pt-BR" dirty="0" smtClean="0"/>
              <a:t>, 2011. </a:t>
            </a:r>
          </a:p>
          <a:p>
            <a:r>
              <a:rPr lang="pt-BR" dirty="0" smtClean="0"/>
              <a:t>MARRACH, S. </a:t>
            </a:r>
            <a:r>
              <a:rPr lang="pt-BR" b="1" dirty="0" smtClean="0"/>
              <a:t>Outras histórias da educação</a:t>
            </a:r>
            <a:r>
              <a:rPr lang="pt-BR" dirty="0" smtClean="0"/>
              <a:t>: do Iluminismo à Indústria Cultural (1823 – 2005). São Paulo: Ed. UNESP, 2009.</a:t>
            </a:r>
          </a:p>
          <a:p>
            <a:r>
              <a:rPr lang="pt-BR" dirty="0" smtClean="0"/>
              <a:t>MARRACH, Sonia. </a:t>
            </a:r>
            <a:r>
              <a:rPr lang="pt-BR" b="1" dirty="0" smtClean="0"/>
              <a:t>Outras histórias da educação</a:t>
            </a:r>
            <a:r>
              <a:rPr lang="pt-BR" dirty="0" smtClean="0"/>
              <a:t>: do iluminismo à indústria cultural (1823 – 2005). São Paulo: Editora UNESP, 2009, p. 286.</a:t>
            </a:r>
          </a:p>
          <a:p>
            <a:r>
              <a:rPr lang="pt-BR" dirty="0" smtClean="0"/>
              <a:t>MAXIMO, Antonio Carlos</a:t>
            </a:r>
            <a:r>
              <a:rPr lang="pt-BR" b="1" dirty="0" smtClean="0"/>
              <a:t>. Os intelectuais e a educação das massas</a:t>
            </a:r>
            <a:r>
              <a:rPr lang="pt-BR" dirty="0" smtClean="0"/>
              <a:t> : o retrato de uma tormenta. Campinas: Autores Associados, 2000, p. 120.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Referencias</a:t>
            </a:r>
            <a:endParaRPr lang="pt-BR" dirty="0"/>
          </a:p>
        </p:txBody>
      </p:sp>
      <p:sp>
        <p:nvSpPr>
          <p:cNvPr id="3" name="Espaço Reservado para Conteúdo 2"/>
          <p:cNvSpPr>
            <a:spLocks noGrp="1"/>
          </p:cNvSpPr>
          <p:nvPr>
            <p:ph idx="1"/>
          </p:nvPr>
        </p:nvSpPr>
        <p:spPr>
          <a:xfrm>
            <a:off x="457200" y="1600200"/>
            <a:ext cx="8401080" cy="4972072"/>
          </a:xfrm>
        </p:spPr>
        <p:txBody>
          <a:bodyPr>
            <a:normAutofit fontScale="55000" lnSpcReduction="20000"/>
          </a:bodyPr>
          <a:lstStyle/>
          <a:p>
            <a:r>
              <a:rPr lang="pt-BR" dirty="0" smtClean="0"/>
              <a:t>RIBEIRO, D. </a:t>
            </a:r>
            <a:r>
              <a:rPr lang="pt-BR" b="1" dirty="0" smtClean="0"/>
              <a:t>Lembrando de mim</a:t>
            </a:r>
            <a:r>
              <a:rPr lang="pt-BR" dirty="0" smtClean="0"/>
              <a:t>. Rio de Janeiro: FUNDAR; Brasília: Editora da UNB, 2010(a).</a:t>
            </a:r>
          </a:p>
          <a:p>
            <a:r>
              <a:rPr lang="pt-BR" dirty="0" smtClean="0"/>
              <a:t>______. </a:t>
            </a:r>
            <a:r>
              <a:rPr lang="pt-BR" b="1" dirty="0" smtClean="0"/>
              <a:t>Confissões</a:t>
            </a:r>
            <a:r>
              <a:rPr lang="pt-BR" dirty="0" smtClean="0"/>
              <a:t>. São Paulo: Companhia das Letras, 1997.</a:t>
            </a:r>
          </a:p>
          <a:p>
            <a:r>
              <a:rPr lang="pt-BR" dirty="0" smtClean="0"/>
              <a:t>______. Anísio Teixeira Pensador e homem de ação. In: AZEVEDO, Fernando de e outros. </a:t>
            </a:r>
            <a:r>
              <a:rPr lang="pt-BR" b="1" dirty="0" smtClean="0"/>
              <a:t>Anísio Teixeira</a:t>
            </a:r>
            <a:r>
              <a:rPr lang="pt-BR" dirty="0" smtClean="0"/>
              <a:t>: pensamento e ação. Rio de Janeiro: Ed. Civilização Brasileira, 1960. pp. 228-326.</a:t>
            </a:r>
          </a:p>
          <a:p>
            <a:r>
              <a:rPr lang="pt-BR" dirty="0" smtClean="0"/>
              <a:t>______. </a:t>
            </a:r>
            <a:r>
              <a:rPr lang="pt-BR" b="1" dirty="0" smtClean="0"/>
              <a:t>Estudos de antropologia da civilização</a:t>
            </a:r>
            <a:r>
              <a:rPr lang="pt-BR" dirty="0" smtClean="0"/>
              <a:t>, IV. Os brasileiros, livro I – teoria do Brasil. Rio de Janeiro: Civilização Brasileira, 1975.</a:t>
            </a:r>
          </a:p>
          <a:p>
            <a:r>
              <a:rPr lang="pt-BR" dirty="0" smtClean="0"/>
              <a:t>______ .</a:t>
            </a:r>
            <a:r>
              <a:rPr lang="pt-BR" b="1" dirty="0" smtClean="0"/>
              <a:t>Sobre o óbvio</a:t>
            </a:r>
            <a:r>
              <a:rPr lang="pt-BR" dirty="0" smtClean="0"/>
              <a:t>: ensaios insólitos. Porto Alegre: LPM, Porto Alegre, 1979.</a:t>
            </a:r>
          </a:p>
          <a:p>
            <a:r>
              <a:rPr lang="pt-BR" dirty="0" smtClean="0"/>
              <a:t>______. </a:t>
            </a:r>
            <a:r>
              <a:rPr lang="pt-BR" b="1" dirty="0" smtClean="0"/>
              <a:t>A universidade necessária</a:t>
            </a:r>
            <a:r>
              <a:rPr lang="pt-BR" dirty="0" smtClean="0"/>
              <a:t>. 4. ed. Rio de Janeiro: Paz e Terra, 1982</a:t>
            </a:r>
          </a:p>
          <a:p>
            <a:r>
              <a:rPr lang="pt-BR" dirty="0" smtClean="0"/>
              <a:t>______. </a:t>
            </a:r>
            <a:r>
              <a:rPr lang="pt-BR" b="1" dirty="0" smtClean="0"/>
              <a:t>Testemunho</a:t>
            </a:r>
            <a:r>
              <a:rPr lang="pt-BR" dirty="0" smtClean="0"/>
              <a:t>. São Paulo: Siciliano, 1991.</a:t>
            </a:r>
          </a:p>
          <a:p>
            <a:r>
              <a:rPr lang="pt-BR" dirty="0" smtClean="0"/>
              <a:t>RÜEGG, Walter. Temas. In : RIDDER-SYMOENS, </a:t>
            </a:r>
            <a:r>
              <a:rPr lang="pt-BR" dirty="0" err="1" smtClean="0"/>
              <a:t>Hilde</a:t>
            </a:r>
            <a:r>
              <a:rPr lang="pt-BR" dirty="0" smtClean="0"/>
              <a:t> (Coord.).</a:t>
            </a:r>
            <a:r>
              <a:rPr lang="pt-BR" b="1" dirty="0" smtClean="0"/>
              <a:t>Uma história da Universidade na Europa</a:t>
            </a:r>
            <a:r>
              <a:rPr lang="pt-BR" dirty="0" smtClean="0"/>
              <a:t>. Lisboa: Imprensa Nacional, 1996. v. 1. A Universidade na Idade Média. p. 3-31.</a:t>
            </a:r>
          </a:p>
          <a:p>
            <a:r>
              <a:rPr lang="pt-BR" dirty="0" smtClean="0"/>
              <a:t>VIEIRA, Carlos Eduardo. </a:t>
            </a:r>
            <a:r>
              <a:rPr lang="pt-BR" i="1" dirty="0" smtClean="0"/>
              <a:t>Intelligentsia</a:t>
            </a:r>
            <a:r>
              <a:rPr lang="pt-BR" dirty="0" smtClean="0"/>
              <a:t> e intelectuais: sentidos, conceitos e possibilidades para a história intelectual. </a:t>
            </a:r>
            <a:r>
              <a:rPr lang="pt-BR" b="1" dirty="0" smtClean="0"/>
              <a:t>Revista</a:t>
            </a:r>
            <a:r>
              <a:rPr lang="pt-BR" dirty="0" smtClean="0"/>
              <a:t> </a:t>
            </a:r>
            <a:r>
              <a:rPr lang="pt-BR" b="1" dirty="0" smtClean="0"/>
              <a:t>brasileira de história da educação.</a:t>
            </a:r>
            <a:r>
              <a:rPr lang="pt-BR" dirty="0" smtClean="0"/>
              <a:t> n° 16 jan./abr. Campinas: Autores Associados, 2008, p. 63 – 85.</a:t>
            </a:r>
          </a:p>
          <a:p>
            <a:r>
              <a:rPr lang="pt-BR" dirty="0" smtClean="0"/>
              <a:t>VON RANKE, </a:t>
            </a:r>
            <a:r>
              <a:rPr lang="pt-BR" dirty="0" err="1" smtClean="0"/>
              <a:t>Leopold</a:t>
            </a:r>
            <a:r>
              <a:rPr lang="pt-BR" dirty="0" smtClean="0"/>
              <a:t>. O conceito de história universal. In MARTINS, Estevão de Rezende (</a:t>
            </a:r>
            <a:r>
              <a:rPr lang="pt-BR" dirty="0" err="1" smtClean="0"/>
              <a:t>org</a:t>
            </a:r>
            <a:r>
              <a:rPr lang="pt-BR" dirty="0" smtClean="0"/>
              <a:t>). </a:t>
            </a:r>
            <a:r>
              <a:rPr lang="pt-BR" b="1" dirty="0" smtClean="0"/>
              <a:t>História pensada</a:t>
            </a:r>
            <a:r>
              <a:rPr lang="pt-BR" dirty="0" smtClean="0"/>
              <a:t>. São Paulo: Contexto, 2010, p. 202-215.</a:t>
            </a: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PPE – UEM - Dados estadísticos</a:t>
            </a:r>
            <a:endParaRPr lang="pt-BR" dirty="0"/>
          </a:p>
        </p:txBody>
      </p:sp>
      <p:sp>
        <p:nvSpPr>
          <p:cNvPr id="3" name="Espaço Reservado para Conteúdo 2"/>
          <p:cNvSpPr>
            <a:spLocks noGrp="1"/>
          </p:cNvSpPr>
          <p:nvPr>
            <p:ph idx="1"/>
          </p:nvPr>
        </p:nvSpPr>
        <p:spPr>
          <a:xfrm>
            <a:off x="457200" y="1600200"/>
            <a:ext cx="8229600" cy="4972072"/>
          </a:xfrm>
        </p:spPr>
        <p:txBody>
          <a:bodyPr>
            <a:normAutofit fontScale="92500" lnSpcReduction="10000"/>
          </a:bodyPr>
          <a:lstStyle/>
          <a:p>
            <a:r>
              <a:rPr lang="es-ES" dirty="0" smtClean="0"/>
              <a:t>Titulados – hasta diciembre de 2012</a:t>
            </a:r>
          </a:p>
          <a:p>
            <a:pPr lvl="1"/>
            <a:r>
              <a:rPr lang="es-ES" dirty="0" smtClean="0"/>
              <a:t>472 Maestros y 19 Doctores</a:t>
            </a:r>
          </a:p>
          <a:p>
            <a:r>
              <a:rPr lang="es-ES" dirty="0" smtClean="0"/>
              <a:t>Tiempo promedio de finalización</a:t>
            </a:r>
          </a:p>
          <a:p>
            <a:pPr lvl="1"/>
            <a:r>
              <a:rPr lang="es-ES" dirty="0" smtClean="0"/>
              <a:t>25 meses para Maestros y 46 meses para Doctorados</a:t>
            </a:r>
          </a:p>
          <a:p>
            <a:r>
              <a:rPr lang="es-ES" dirty="0" smtClean="0"/>
              <a:t>Profesorado</a:t>
            </a:r>
          </a:p>
          <a:p>
            <a:pPr lvl="1"/>
            <a:r>
              <a:rPr lang="es-ES" dirty="0" smtClean="0"/>
              <a:t>32 permanentes y 04  colaboradores</a:t>
            </a:r>
          </a:p>
          <a:p>
            <a:r>
              <a:rPr lang="es-ES" dirty="0" smtClean="0"/>
              <a:t>La producción bibliográfica de 2012,</a:t>
            </a:r>
          </a:p>
          <a:p>
            <a:pPr lvl="1"/>
            <a:r>
              <a:rPr lang="es-ES" dirty="0" smtClean="0"/>
              <a:t>66 artículos en revistas de expertos de la tabla “</a:t>
            </a:r>
            <a:r>
              <a:rPr lang="es-ES" dirty="0" err="1" smtClean="0"/>
              <a:t>Qualis</a:t>
            </a:r>
            <a:r>
              <a:rPr lang="es-ES" dirty="0" smtClean="0"/>
              <a:t> Periódicos” (A1, A2, B1, B2, B3, B4, B5)</a:t>
            </a:r>
          </a:p>
          <a:p>
            <a:pPr lvl="1"/>
            <a:r>
              <a:rPr lang="es-ES" dirty="0" smtClean="0"/>
              <a:t>52 capítulos de libros y 4 obras completas en 2012.</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apes-mec-gf-72012wwww"/>
          <p:cNvPicPr>
            <a:picLocks noChangeAspect="1" noChangeArrowheads="1"/>
          </p:cNvPicPr>
          <p:nvPr/>
        </p:nvPicPr>
        <p:blipFill>
          <a:blip r:embed="rId2"/>
          <a:srcRect/>
          <a:stretch>
            <a:fillRect/>
          </a:stretch>
        </p:blipFill>
        <p:spPr bwMode="auto">
          <a:xfrm>
            <a:off x="7405692" y="5258757"/>
            <a:ext cx="1738308" cy="1599243"/>
          </a:xfrm>
          <a:prstGeom prst="rect">
            <a:avLst/>
          </a:prstGeom>
          <a:solidFill>
            <a:schemeClr val="tx1"/>
          </a:solidFill>
        </p:spPr>
      </p:pic>
      <p:pic>
        <p:nvPicPr>
          <p:cNvPr id="1030" name="Picture 6" descr="http://www.ppe.uem.br/imagens/Logo_ppe_verde.jpg"/>
          <p:cNvPicPr>
            <a:picLocks noChangeAspect="1" noChangeArrowheads="1"/>
          </p:cNvPicPr>
          <p:nvPr/>
        </p:nvPicPr>
        <p:blipFill>
          <a:blip r:embed="rId3" cstate="print"/>
          <a:srcRect/>
          <a:stretch>
            <a:fillRect/>
          </a:stretch>
        </p:blipFill>
        <p:spPr bwMode="auto">
          <a:xfrm>
            <a:off x="2417144" y="1500174"/>
            <a:ext cx="6726856" cy="1357322"/>
          </a:xfrm>
          <a:prstGeom prst="rect">
            <a:avLst/>
          </a:prstGeom>
          <a:noFill/>
        </p:spPr>
      </p:pic>
      <p:pic>
        <p:nvPicPr>
          <p:cNvPr id="1032" name="Picture 8" descr="http://www.unespar.edu.br/img/unespar.png"/>
          <p:cNvPicPr>
            <a:picLocks noChangeAspect="1" noChangeArrowheads="1"/>
          </p:cNvPicPr>
          <p:nvPr/>
        </p:nvPicPr>
        <p:blipFill>
          <a:blip r:embed="rId4"/>
          <a:srcRect/>
          <a:stretch>
            <a:fillRect/>
          </a:stretch>
        </p:blipFill>
        <p:spPr bwMode="auto">
          <a:xfrm>
            <a:off x="0" y="285728"/>
            <a:ext cx="5916487" cy="910229"/>
          </a:xfrm>
          <a:prstGeom prst="rect">
            <a:avLst/>
          </a:prstGeom>
          <a:solidFill>
            <a:schemeClr val="accent5">
              <a:lumMod val="50000"/>
            </a:schemeClr>
          </a:solidFill>
        </p:spPr>
      </p:pic>
      <p:pic>
        <p:nvPicPr>
          <p:cNvPr id="1034" name="Picture 10" descr="http://www.usal.es/webusal/node/themes/usal/img/logo142x102.png"/>
          <p:cNvPicPr>
            <a:picLocks noChangeAspect="1" noChangeArrowheads="1"/>
          </p:cNvPicPr>
          <p:nvPr/>
        </p:nvPicPr>
        <p:blipFill>
          <a:blip r:embed="rId5"/>
          <a:srcRect/>
          <a:stretch>
            <a:fillRect/>
          </a:stretch>
        </p:blipFill>
        <p:spPr bwMode="auto">
          <a:xfrm>
            <a:off x="0" y="3286124"/>
            <a:ext cx="2214578" cy="1590755"/>
          </a:xfrm>
          <a:prstGeom prst="rect">
            <a:avLst/>
          </a:prstGeom>
          <a:noFill/>
        </p:spPr>
      </p:pic>
      <p:pic>
        <p:nvPicPr>
          <p:cNvPr id="1036" name="Picture 12" descr="http://www.fundetec.org.br/img/2012070800563501.jpg"/>
          <p:cNvPicPr>
            <a:picLocks noChangeAspect="1" noChangeArrowheads="1"/>
          </p:cNvPicPr>
          <p:nvPr/>
        </p:nvPicPr>
        <p:blipFill>
          <a:blip r:embed="rId6"/>
          <a:srcRect/>
          <a:stretch>
            <a:fillRect/>
          </a:stretch>
        </p:blipFill>
        <p:spPr bwMode="auto">
          <a:xfrm>
            <a:off x="0" y="5214950"/>
            <a:ext cx="3710113" cy="1643050"/>
          </a:xfrm>
          <a:prstGeom prst="rect">
            <a:avLst/>
          </a:prstGeom>
          <a:noFill/>
        </p:spPr>
      </p:pic>
      <p:pic>
        <p:nvPicPr>
          <p:cNvPr id="1038" name="Picture 14" descr="http://www.helmanticapaideia.com/wp/wp-content/uploads/2013/05/Helmantica-Paideia-Logo-Definitivo-para-Web.jpg"/>
          <p:cNvPicPr>
            <a:picLocks noChangeAspect="1" noChangeArrowheads="1"/>
          </p:cNvPicPr>
          <p:nvPr/>
        </p:nvPicPr>
        <p:blipFill>
          <a:blip r:embed="rId7"/>
          <a:srcRect/>
          <a:stretch>
            <a:fillRect/>
          </a:stretch>
        </p:blipFill>
        <p:spPr bwMode="auto">
          <a:xfrm>
            <a:off x="7755467" y="3143248"/>
            <a:ext cx="1388533" cy="147158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829576" cy="1143000"/>
          </a:xfrm>
        </p:spPr>
        <p:txBody>
          <a:bodyPr>
            <a:normAutofit fontScale="90000"/>
          </a:bodyPr>
          <a:lstStyle/>
          <a:p>
            <a:r>
              <a:rPr lang="es-ES" dirty="0" smtClean="0"/>
              <a:t>PPE – UEM Áreas de investigación</a:t>
            </a:r>
            <a:endParaRPr lang="pt-BR" dirty="0"/>
          </a:p>
        </p:txBody>
      </p:sp>
      <p:sp>
        <p:nvSpPr>
          <p:cNvPr id="3" name="Espaço Reservado para Conteúdo 2"/>
          <p:cNvSpPr>
            <a:spLocks noGrp="1"/>
          </p:cNvSpPr>
          <p:nvPr>
            <p:ph idx="1"/>
          </p:nvPr>
        </p:nvSpPr>
        <p:spPr/>
        <p:txBody>
          <a:bodyPr>
            <a:normAutofit/>
          </a:bodyPr>
          <a:lstStyle/>
          <a:p>
            <a:r>
              <a:rPr lang="es-ES" dirty="0" smtClean="0"/>
              <a:t>Enseñanza, Aprendizaje y Formación Docente</a:t>
            </a:r>
          </a:p>
          <a:p>
            <a:pPr lvl="1"/>
            <a:r>
              <a:rPr lang="es-ES" dirty="0" smtClean="0"/>
              <a:t>Los procesos de enseñanza, el aprendizaje, el desarrollo y la formación de los docentes en el campo de la educación escolar.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329642" cy="1143000"/>
          </a:xfrm>
        </p:spPr>
        <p:txBody>
          <a:bodyPr>
            <a:normAutofit fontScale="90000"/>
          </a:bodyPr>
          <a:lstStyle/>
          <a:p>
            <a:r>
              <a:rPr lang="es-ES" dirty="0" smtClean="0"/>
              <a:t>PPE – UEM Áreas de investigación</a:t>
            </a:r>
            <a:endParaRPr lang="pt-BR" dirty="0"/>
          </a:p>
        </p:txBody>
      </p:sp>
      <p:sp>
        <p:nvSpPr>
          <p:cNvPr id="3" name="Espaço Reservado para Conteúdo 2"/>
          <p:cNvSpPr>
            <a:spLocks noGrp="1"/>
          </p:cNvSpPr>
          <p:nvPr>
            <p:ph idx="1"/>
          </p:nvPr>
        </p:nvSpPr>
        <p:spPr>
          <a:xfrm>
            <a:off x="457200" y="1600200"/>
            <a:ext cx="8329642" cy="5257800"/>
          </a:xfrm>
        </p:spPr>
        <p:txBody>
          <a:bodyPr>
            <a:normAutofit/>
          </a:bodyPr>
          <a:lstStyle/>
          <a:p>
            <a:r>
              <a:rPr lang="es-ES" dirty="0" smtClean="0"/>
              <a:t>Política y Gestión de la Educación.</a:t>
            </a:r>
            <a:endParaRPr lang="pt-BR" dirty="0" smtClean="0"/>
          </a:p>
          <a:p>
            <a:pPr lvl="1"/>
            <a:r>
              <a:rPr lang="es-ES" dirty="0" smtClean="0"/>
              <a:t>El contexto de la globalización económico y financiero, la reestructuración productiva y la reforma del Estado. </a:t>
            </a:r>
          </a:p>
          <a:p>
            <a:pPr lvl="1"/>
            <a:r>
              <a:rPr lang="es-ES" dirty="0" smtClean="0"/>
              <a:t>Temas de planificación, la gestión, organización y evaluación de los sistemas educativos y escolares, la educación y los movimientos sociales, la educación y la organización de los trabajadores, las políticas, la formación del profesorado, las políticas de educación no escolar, las políticas de inclusión y diversidad.</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329642" cy="1143000"/>
          </a:xfrm>
        </p:spPr>
        <p:txBody>
          <a:bodyPr>
            <a:normAutofit fontScale="90000"/>
          </a:bodyPr>
          <a:lstStyle/>
          <a:p>
            <a:r>
              <a:rPr lang="es-ES" dirty="0" smtClean="0"/>
              <a:t>PPE – UEM Áreas de investigación</a:t>
            </a:r>
            <a:endParaRPr lang="pt-BR" dirty="0"/>
          </a:p>
        </p:txBody>
      </p:sp>
      <p:sp>
        <p:nvSpPr>
          <p:cNvPr id="3" name="Espaço Reservado para Conteúdo 2"/>
          <p:cNvSpPr>
            <a:spLocks noGrp="1"/>
          </p:cNvSpPr>
          <p:nvPr>
            <p:ph idx="1"/>
          </p:nvPr>
        </p:nvSpPr>
        <p:spPr/>
        <p:txBody>
          <a:bodyPr>
            <a:normAutofit/>
          </a:bodyPr>
          <a:lstStyle/>
          <a:p>
            <a:r>
              <a:rPr lang="es-ES" dirty="0" smtClean="0"/>
              <a:t>Historia y Historiografía de la Educación</a:t>
            </a:r>
          </a:p>
          <a:p>
            <a:pPr lvl="1"/>
            <a:r>
              <a:rPr lang="es-ES" dirty="0" smtClean="0"/>
              <a:t>Teorías y metodologías de la Educación, Pedagogía y las instituciones educativas. </a:t>
            </a:r>
          </a:p>
          <a:p>
            <a:pPr lvl="1"/>
            <a:r>
              <a:rPr lang="es-ES" dirty="0" smtClean="0"/>
              <a:t>Procesos de producción y transmisión de conocimiento socialmente construido y formas de trabajo relacionado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115328" cy="1143000"/>
          </a:xfrm>
        </p:spPr>
        <p:txBody>
          <a:bodyPr>
            <a:normAutofit fontScale="90000"/>
          </a:bodyPr>
          <a:lstStyle/>
          <a:p>
            <a:r>
              <a:rPr lang="es-ES" dirty="0" smtClean="0"/>
              <a:t>Historia y Historiografía de la Educación</a:t>
            </a:r>
            <a:endParaRPr lang="pt-BR" dirty="0"/>
          </a:p>
        </p:txBody>
      </p:sp>
      <p:sp>
        <p:nvSpPr>
          <p:cNvPr id="3" name="Espaço Reservado para Conteúdo 2"/>
          <p:cNvSpPr>
            <a:spLocks noGrp="1"/>
          </p:cNvSpPr>
          <p:nvPr>
            <p:ph idx="1"/>
          </p:nvPr>
        </p:nvSpPr>
        <p:spPr/>
        <p:txBody>
          <a:bodyPr>
            <a:normAutofit lnSpcReduction="10000"/>
          </a:bodyPr>
          <a:lstStyle/>
          <a:p>
            <a:r>
              <a:rPr lang="es-ES" dirty="0" smtClean="0"/>
              <a:t>Grupo de Investigación y Estudios en la Historia de la Educación de Brasil, Instituciones y Cultura Escolar (HEDUCULTES)</a:t>
            </a:r>
          </a:p>
          <a:p>
            <a:pPr lvl="1"/>
            <a:r>
              <a:rPr lang="es-ES" dirty="0" smtClean="0"/>
              <a:t>La enseñanza de la Historia de la Educación en Brasil, con énfasis en los enfoques, conceptos, fuentes, objetos y métodos.</a:t>
            </a:r>
          </a:p>
          <a:p>
            <a:pPr lvl="1"/>
            <a:r>
              <a:rPr lang="es-ES" dirty="0" smtClean="0"/>
              <a:t>la cultura escolar, prensa pedagógica, el campo disciplinar de la Historia de la Educación, las instituciones educativas y de la infancia.</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Historia y Historiografía de la Educación</a:t>
            </a:r>
            <a:endParaRPr lang="pt-BR" dirty="0"/>
          </a:p>
        </p:txBody>
      </p:sp>
      <p:sp>
        <p:nvSpPr>
          <p:cNvPr id="3" name="Espaço Reservado para Conteúdo 2"/>
          <p:cNvSpPr>
            <a:spLocks noGrp="1"/>
          </p:cNvSpPr>
          <p:nvPr>
            <p:ph idx="1"/>
          </p:nvPr>
        </p:nvSpPr>
        <p:spPr/>
        <p:txBody>
          <a:bodyPr>
            <a:normAutofit/>
          </a:bodyPr>
          <a:lstStyle/>
          <a:p>
            <a:r>
              <a:rPr lang="es-ES" dirty="0" smtClean="0"/>
              <a:t>Grupo de la Investigación en Historia de campos disciplinarios – GEPECADIS</a:t>
            </a:r>
          </a:p>
          <a:p>
            <a:pPr lvl="1"/>
            <a:r>
              <a:rPr lang="es-ES" dirty="0" smtClean="0"/>
              <a:t>La cultura escolar y la historia de los campos disciplinarios y analizar enfoques historiográficos.</a:t>
            </a:r>
          </a:p>
          <a:p>
            <a:pPr lvl="1"/>
            <a:r>
              <a:rPr lang="es-ES" dirty="0" smtClean="0"/>
              <a:t>Reflexionar sobre la relación entre el sujeto (la historia de los campos disciplinarios) y el desarrollo de la enseñanza y el proceso de creación de los estudiantes.</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Historia y Historiografía de la Educación</a:t>
            </a:r>
            <a:endParaRPr lang="pt-BR" dirty="0"/>
          </a:p>
        </p:txBody>
      </p:sp>
      <p:sp>
        <p:nvSpPr>
          <p:cNvPr id="3" name="Espaço Reservado para Conteúdo 2"/>
          <p:cNvSpPr>
            <a:spLocks noGrp="1"/>
          </p:cNvSpPr>
          <p:nvPr>
            <p:ph idx="1"/>
          </p:nvPr>
        </p:nvSpPr>
        <p:spPr/>
        <p:txBody>
          <a:bodyPr>
            <a:normAutofit lnSpcReduction="10000"/>
          </a:bodyPr>
          <a:lstStyle/>
          <a:p>
            <a:r>
              <a:rPr lang="es-ES" dirty="0" smtClean="0"/>
              <a:t>Grupo Estudio y Investigación de la Historia, Estado y Educación</a:t>
            </a:r>
          </a:p>
          <a:p>
            <a:pPr lvl="1"/>
            <a:r>
              <a:rPr lang="es-ES" dirty="0" smtClean="0"/>
              <a:t>Enfocados desde la historia, la historiografía y las políticas educativas.</a:t>
            </a:r>
          </a:p>
          <a:p>
            <a:pPr lvl="1"/>
            <a:r>
              <a:rPr lang="es-ES" dirty="0" smtClean="0"/>
              <a:t>Las mediaciones históricas entre la situación laboral, la educación y la práctica social perspectiva,.</a:t>
            </a:r>
          </a:p>
          <a:p>
            <a:pPr lvl="1"/>
            <a:r>
              <a:rPr lang="es-ES" dirty="0" smtClean="0"/>
              <a:t>Los cambios en las relaciones sociales resultantes de batallas entre determinados temas, autores y actores de su propia historia.</a:t>
            </a:r>
            <a:endParaRPr lang="pt-BR" dirty="0"/>
          </a:p>
        </p:txBody>
      </p:sp>
    </p:spTree>
  </p:cSld>
  <p:clrMapOvr>
    <a:masterClrMapping/>
  </p:clrMapOvr>
</p:sld>
</file>

<file path=ppt/theme/theme1.xml><?xml version="1.0" encoding="utf-8"?>
<a:theme xmlns:a="http://schemas.openxmlformats.org/drawingml/2006/main" name="Técnica">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2039</TotalTime>
  <Words>2640</Words>
  <Application>Microsoft Office PowerPoint</Application>
  <PresentationFormat>Apresentação na tela (4:3)</PresentationFormat>
  <Paragraphs>162</Paragraphs>
  <Slides>30</Slides>
  <Notes>0</Notes>
  <HiddenSlides>0</HiddenSlides>
  <MMClips>0</MMClips>
  <ScaleCrop>false</ScaleCrop>
  <HeadingPairs>
    <vt:vector size="4" baseType="variant">
      <vt:variant>
        <vt:lpstr>Tema</vt:lpstr>
      </vt:variant>
      <vt:variant>
        <vt:i4>1</vt:i4>
      </vt:variant>
      <vt:variant>
        <vt:lpstr>Títulos de slides</vt:lpstr>
      </vt:variant>
      <vt:variant>
        <vt:i4>30</vt:i4>
      </vt:variant>
    </vt:vector>
  </HeadingPairs>
  <TitlesOfParts>
    <vt:vector size="31" baseType="lpstr">
      <vt:lpstr>Técnica</vt:lpstr>
      <vt:lpstr>Las investigaciones  en Historia y Historiografía de la Educación no El programa de pos-grado en Educación de la Universidade Estadual de Maringá</vt:lpstr>
      <vt:lpstr>PPE - UEM</vt:lpstr>
      <vt:lpstr>PPE – UEM - Dados estadísticos</vt:lpstr>
      <vt:lpstr>PPE – UEM Áreas de investigación</vt:lpstr>
      <vt:lpstr>PPE – UEM Áreas de investigación</vt:lpstr>
      <vt:lpstr>PPE – UEM Áreas de investigación</vt:lpstr>
      <vt:lpstr>Historia y Historiografía de la Educación</vt:lpstr>
      <vt:lpstr>Historia y Historiografía de la Educación</vt:lpstr>
      <vt:lpstr>Historia y Historiografía de la Educación</vt:lpstr>
      <vt:lpstr>Historia y Historiografía de la Educación</vt:lpstr>
      <vt:lpstr>Historia  de la educación pública y intelectuales</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Investigación con intelectuales en la historia de la educación</vt:lpstr>
      <vt:lpstr>Referencias</vt:lpstr>
      <vt:lpstr>Referencias</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PPE - UEM</dc:title>
  <dc:creator>Marcos</dc:creator>
  <cp:lastModifiedBy>JoãoMarcos</cp:lastModifiedBy>
  <cp:revision>110</cp:revision>
  <dcterms:created xsi:type="dcterms:W3CDTF">2013-11-19T11:35:32Z</dcterms:created>
  <dcterms:modified xsi:type="dcterms:W3CDTF">2013-12-02T16:45:12Z</dcterms:modified>
</cp:coreProperties>
</file>